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www.incometax.gov.in/iec/foportal/help/company/return-applicable#taxslabs" TargetMode="External" Type="http://schemas.openxmlformats.org/officeDocument/2006/relationships/hyperlink"/><Relationship Id="rId4" Target="https://epwrfits.in/Display_TreeViewSecurity.aspx" TargetMode="External" Type="http://schemas.openxmlformats.org/officeDocument/2006/relationships/hyperlink"/><Relationship Id="rId5" Target="https://www.nseindia.com/get-quotes/equity?symbol=HINDPETRO" TargetMode="External" Type="http://schemas.openxmlformats.org/officeDocument/2006/relationships/hyperlink"/><Relationship Id="rId6" Target="https://ticker.finology.in/company/HINDPETRO" TargetMode="External" Type="http://schemas.openxmlformats.org/officeDocument/2006/relationships/hyperlink"/><Relationship Id="rId7" Target="http://www.market-risk-premia.com/in.html" TargetMode="External" Type="http://schemas.openxmlformats.org/officeDocument/2006/relationships/hyperlink"/><Relationship Id="rId8" Target="https://ticker.finology.in" TargetMode="External" Type="http://schemas.openxmlformats.org/officeDocument/2006/relationships/hyperlink"/><Relationship Id="rId9" Target="https://finance.yahoo.com/quote/HINDPETRO.NS?.tsrc=fin-srch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github.com/Aarav-H/FM-Assignment/tree/main/regression-notebooks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08245" y="537669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32486" y="1837259"/>
            <a:ext cx="10145267" cy="107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6"/>
              </a:lnSpc>
            </a:pPr>
            <a:r>
              <a:rPr lang="en-US" sz="8236" spc="-675">
                <a:solidFill>
                  <a:srgbClr val="3A855D"/>
                </a:solidFill>
                <a:latin typeface="Public Sans"/>
              </a:rPr>
              <a:t>Financial Management</a:t>
            </a:r>
          </a:p>
          <a:p>
            <a:pPr algn="ctr">
              <a:lnSpc>
                <a:spcPts val="7906"/>
              </a:lnSpc>
            </a:pPr>
            <a:r>
              <a:rPr lang="en-US" sz="8236" spc="-675">
                <a:solidFill>
                  <a:srgbClr val="3A855D"/>
                </a:solidFill>
                <a:latin typeface="Public Sans"/>
              </a:rPr>
              <a:t>Assignment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64013" y="4136787"/>
            <a:ext cx="12559973" cy="47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4"/>
              </a:lnSpc>
              <a:spcBef>
                <a:spcPct val="0"/>
              </a:spcBef>
            </a:pPr>
            <a:r>
              <a:rPr lang="en-US" sz="4174" spc="-342">
                <a:solidFill>
                  <a:srgbClr val="3A855D"/>
                </a:solidFill>
                <a:latin typeface="Public Sans"/>
              </a:rPr>
              <a:t>Group  33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105150"/>
          <a:ext cx="7315200" cy="615315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ns Extra Bold"/>
                        </a:rPr>
                        <a:t>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D/E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HPCL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2.33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BPCL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1.14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MRPL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1.69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IOCL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CPCL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0.66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144000" y="3105150"/>
          <a:ext cx="7315200" cy="6153150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39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60606"/>
                          </a:solidFill>
                          <a:latin typeface="Open Sans Extra Bold Bold"/>
                        </a:rPr>
                        <a:t>Corporate Tax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60606"/>
                          </a:solidFill>
                          <a:latin typeface="Open Sans Extra Bold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60606"/>
                          </a:solidFill>
                          <a:latin typeface="Open Sans Extra Bold Bold"/>
                          <a:hlinkClick r:id="rId3" tooltip="https://www.incometax.gov.in/iec/foportal/help/company/return-applicable#taxslabs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9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Risk Free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7.1361%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Open Sans Extra Bold"/>
                          <a:hlinkClick r:id="rId4" tooltip="https://epwrfits.in/Display_TreeViewSecurity.aspx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94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Stock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₹458.85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Open Sans Extra Bold"/>
                          <a:hlinkClick r:id="rId5" tooltip="https://www.nseindia.com/get-quotes/equity?symbol=HINDPETRO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0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No. of Shares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141.85 cr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Open Sans Extra Bold"/>
                          <a:hlinkClick r:id="rId6" tooltip="https://ticker.finology.in/company/HINDPETRO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Market risk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1.43%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Open Sans Extra Bold"/>
                          <a:hlinkClick r:id="rId7" tooltip="http://www.market-risk-premia.com/in.html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513114" y="743488"/>
            <a:ext cx="13261771" cy="111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5"/>
              </a:lnSpc>
            </a:pPr>
            <a:r>
              <a:rPr lang="en-US" sz="4390" spc="-360">
                <a:solidFill>
                  <a:srgbClr val="3A855D"/>
                </a:solidFill>
                <a:latin typeface="Public Sans"/>
              </a:rPr>
              <a:t>Calculating Cost of Equity Capital - Bottom-up Approach - Financial Data used: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76972"/>
            <a:ext cx="535388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46">
                <a:solidFill>
                  <a:srgbClr val="3A855D"/>
                </a:solidFill>
                <a:latin typeface="Public Sans"/>
              </a:rPr>
              <a:t>Sources:  </a:t>
            </a:r>
            <a:r>
              <a:rPr lang="en-US" sz="3000" spc="-246" u="sng">
                <a:solidFill>
                  <a:srgbClr val="3A855D"/>
                </a:solidFill>
                <a:latin typeface="Public Sans"/>
                <a:hlinkClick r:id="rId8" tooltip="https://ticker.finology.in"/>
              </a:rPr>
              <a:t>Finology</a:t>
            </a:r>
            <a:r>
              <a:rPr lang="en-US" sz="3000" spc="-246">
                <a:solidFill>
                  <a:srgbClr val="3A855D"/>
                </a:solidFill>
                <a:latin typeface="Public Sans"/>
              </a:rPr>
              <a:t> , </a:t>
            </a:r>
            <a:r>
              <a:rPr lang="en-US" sz="3000" spc="-246" u="sng">
                <a:solidFill>
                  <a:srgbClr val="3A855D"/>
                </a:solidFill>
                <a:latin typeface="Public Sans"/>
                <a:hlinkClick r:id="rId9" tooltip="https://finance.yahoo.com/quote/HINDPETRO.NS?.tsrc=fin-srch"/>
              </a:rPr>
              <a:t>Yahoo finance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355" y="1028700"/>
            <a:ext cx="10447630" cy="8252903"/>
          </a:xfrm>
          <a:custGeom>
            <a:avLst/>
            <a:gdLst/>
            <a:ahLst/>
            <a:cxnLst/>
            <a:rect r="r" b="b" t="t" l="l"/>
            <a:pathLst>
              <a:path h="8252903" w="10447630">
                <a:moveTo>
                  <a:pt x="0" y="0"/>
                </a:moveTo>
                <a:lnTo>
                  <a:pt x="10447630" y="0"/>
                </a:lnTo>
                <a:lnTo>
                  <a:pt x="10447630" y="8252903"/>
                </a:lnTo>
                <a:lnTo>
                  <a:pt x="0" y="8252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1145904" y="4116343"/>
            <a:ext cx="6673228" cy="2075512"/>
            <a:chOff x="0" y="0"/>
            <a:chExt cx="1869015" cy="5813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9015" cy="581302"/>
            </a:xfrm>
            <a:custGeom>
              <a:avLst/>
              <a:gdLst/>
              <a:ahLst/>
              <a:cxnLst/>
              <a:rect r="r" b="b" t="t" l="l"/>
              <a:pathLst>
                <a:path h="581302" w="1869015">
                  <a:moveTo>
                    <a:pt x="39445" y="0"/>
                  </a:moveTo>
                  <a:lnTo>
                    <a:pt x="1829570" y="0"/>
                  </a:lnTo>
                  <a:cubicBezTo>
                    <a:pt x="1851355" y="0"/>
                    <a:pt x="1869015" y="17660"/>
                    <a:pt x="1869015" y="39445"/>
                  </a:cubicBezTo>
                  <a:lnTo>
                    <a:pt x="1869015" y="541857"/>
                  </a:lnTo>
                  <a:cubicBezTo>
                    <a:pt x="1869015" y="552319"/>
                    <a:pt x="1864859" y="562352"/>
                    <a:pt x="1857462" y="569749"/>
                  </a:cubicBezTo>
                  <a:cubicBezTo>
                    <a:pt x="1850065" y="577147"/>
                    <a:pt x="1840032" y="581302"/>
                    <a:pt x="1829570" y="581302"/>
                  </a:cubicBezTo>
                  <a:lnTo>
                    <a:pt x="39445" y="581302"/>
                  </a:lnTo>
                  <a:cubicBezTo>
                    <a:pt x="17660" y="581302"/>
                    <a:pt x="0" y="563642"/>
                    <a:pt x="0" y="541857"/>
                  </a:cubicBezTo>
                  <a:lnTo>
                    <a:pt x="0" y="39445"/>
                  </a:lnTo>
                  <a:cubicBezTo>
                    <a:pt x="0" y="17660"/>
                    <a:pt x="17660" y="0"/>
                    <a:pt x="3944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52400"/>
              <a:ext cx="1869015" cy="42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64808" y="4372799"/>
            <a:ext cx="6354325" cy="15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9"/>
              </a:lnSpc>
            </a:pPr>
            <a:r>
              <a:rPr lang="en-US" sz="3913" spc="-320">
                <a:solidFill>
                  <a:srgbClr val="E5E4E0"/>
                </a:solidFill>
                <a:latin typeface="Public Sans"/>
              </a:rPr>
              <a:t>HPCL’s  interest  rate  is  higher  than  its  market  competitors due to its capital structure.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7198232" cy="5686104"/>
          </a:xfrm>
          <a:custGeom>
            <a:avLst/>
            <a:gdLst/>
            <a:ahLst/>
            <a:cxnLst/>
            <a:rect r="r" b="b" t="t" l="l"/>
            <a:pathLst>
              <a:path h="5686104" w="7198232">
                <a:moveTo>
                  <a:pt x="0" y="0"/>
                </a:moveTo>
                <a:lnTo>
                  <a:pt x="7198232" y="0"/>
                </a:lnTo>
                <a:lnTo>
                  <a:pt x="7198232" y="5686104"/>
                </a:lnTo>
                <a:lnTo>
                  <a:pt x="0" y="568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95581" y="7803778"/>
            <a:ext cx="15963719" cy="1396179"/>
            <a:chOff x="0" y="0"/>
            <a:chExt cx="4471064" cy="3910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19399" y="0"/>
                  </a:moveTo>
                  <a:lnTo>
                    <a:pt x="4451665" y="0"/>
                  </a:lnTo>
                  <a:cubicBezTo>
                    <a:pt x="4456811" y="0"/>
                    <a:pt x="4461745" y="2044"/>
                    <a:pt x="4465382" y="5682"/>
                  </a:cubicBezTo>
                  <a:cubicBezTo>
                    <a:pt x="4469021" y="9320"/>
                    <a:pt x="4471064" y="14254"/>
                    <a:pt x="4471064" y="19399"/>
                  </a:cubicBezTo>
                  <a:lnTo>
                    <a:pt x="4471064" y="371638"/>
                  </a:lnTo>
                  <a:cubicBezTo>
                    <a:pt x="4471064" y="382352"/>
                    <a:pt x="4462379" y="391037"/>
                    <a:pt x="4451665" y="391037"/>
                  </a:cubicBezTo>
                  <a:lnTo>
                    <a:pt x="19399" y="391037"/>
                  </a:lnTo>
                  <a:cubicBezTo>
                    <a:pt x="14254" y="391037"/>
                    <a:pt x="9320" y="388993"/>
                    <a:pt x="5682" y="385355"/>
                  </a:cubicBezTo>
                  <a:cubicBezTo>
                    <a:pt x="2044" y="381717"/>
                    <a:pt x="0" y="376783"/>
                    <a:pt x="0" y="371638"/>
                  </a:cubicBezTo>
                  <a:lnTo>
                    <a:pt x="0" y="19399"/>
                  </a:lnTo>
                  <a:cubicBezTo>
                    <a:pt x="0" y="8685"/>
                    <a:pt x="8685" y="0"/>
                    <a:pt x="19399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52400"/>
              <a:ext cx="4471064" cy="23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821289" y="7917943"/>
            <a:ext cx="9083059" cy="116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913" spc="-320">
                <a:solidFill>
                  <a:srgbClr val="E5E4E0"/>
                </a:solidFill>
                <a:latin typeface="Public Sans"/>
              </a:rPr>
              <a:t>Beta  and D/E ratio  of  HPCL  is  significantly higher  than  its  peer  companies  in the market 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73540" y="1028700"/>
            <a:ext cx="7085760" cy="5686104"/>
          </a:xfrm>
          <a:custGeom>
            <a:avLst/>
            <a:gdLst/>
            <a:ahLst/>
            <a:cxnLst/>
            <a:rect r="r" b="b" t="t" l="l"/>
            <a:pathLst>
              <a:path h="5686104" w="7085760">
                <a:moveTo>
                  <a:pt x="0" y="0"/>
                </a:moveTo>
                <a:lnTo>
                  <a:pt x="7085760" y="0"/>
                </a:lnTo>
                <a:lnTo>
                  <a:pt x="7085760" y="5686104"/>
                </a:lnTo>
                <a:lnTo>
                  <a:pt x="0" y="5686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615" y="1333471"/>
            <a:ext cx="9495765" cy="7620058"/>
          </a:xfrm>
          <a:custGeom>
            <a:avLst/>
            <a:gdLst/>
            <a:ahLst/>
            <a:cxnLst/>
            <a:rect r="r" b="b" t="t" l="l"/>
            <a:pathLst>
              <a:path h="7620058" w="9495765">
                <a:moveTo>
                  <a:pt x="0" y="0"/>
                </a:moveTo>
                <a:lnTo>
                  <a:pt x="9495765" y="0"/>
                </a:lnTo>
                <a:lnTo>
                  <a:pt x="9495765" y="7620058"/>
                </a:lnTo>
                <a:lnTo>
                  <a:pt x="0" y="7620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224743" y="3461465"/>
            <a:ext cx="7594389" cy="4113704"/>
            <a:chOff x="0" y="0"/>
            <a:chExt cx="2000168" cy="10834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0168" cy="1083445"/>
            </a:xfrm>
            <a:custGeom>
              <a:avLst/>
              <a:gdLst/>
              <a:ahLst/>
              <a:cxnLst/>
              <a:rect r="r" b="b" t="t" l="l"/>
              <a:pathLst>
                <a:path h="1083445" w="2000168">
                  <a:moveTo>
                    <a:pt x="46894" y="0"/>
                  </a:moveTo>
                  <a:lnTo>
                    <a:pt x="1953275" y="0"/>
                  </a:lnTo>
                  <a:cubicBezTo>
                    <a:pt x="1965712" y="0"/>
                    <a:pt x="1977639" y="4941"/>
                    <a:pt x="1986434" y="13735"/>
                  </a:cubicBezTo>
                  <a:cubicBezTo>
                    <a:pt x="1995228" y="22529"/>
                    <a:pt x="2000168" y="34457"/>
                    <a:pt x="2000168" y="46894"/>
                  </a:cubicBezTo>
                  <a:lnTo>
                    <a:pt x="2000168" y="1036551"/>
                  </a:lnTo>
                  <a:cubicBezTo>
                    <a:pt x="2000168" y="1048988"/>
                    <a:pt x="1995228" y="1060916"/>
                    <a:pt x="1986434" y="1069710"/>
                  </a:cubicBezTo>
                  <a:cubicBezTo>
                    <a:pt x="1977639" y="1078504"/>
                    <a:pt x="1965712" y="1083445"/>
                    <a:pt x="1953275" y="1083445"/>
                  </a:cubicBezTo>
                  <a:lnTo>
                    <a:pt x="46894" y="1083445"/>
                  </a:lnTo>
                  <a:cubicBezTo>
                    <a:pt x="34457" y="1083445"/>
                    <a:pt x="22529" y="1078504"/>
                    <a:pt x="13735" y="1069710"/>
                  </a:cubicBezTo>
                  <a:cubicBezTo>
                    <a:pt x="4941" y="1060916"/>
                    <a:pt x="0" y="1048988"/>
                    <a:pt x="0" y="1036551"/>
                  </a:cubicBezTo>
                  <a:lnTo>
                    <a:pt x="0" y="46894"/>
                  </a:lnTo>
                  <a:cubicBezTo>
                    <a:pt x="0" y="34457"/>
                    <a:pt x="4941" y="22529"/>
                    <a:pt x="13735" y="13735"/>
                  </a:cubicBezTo>
                  <a:cubicBezTo>
                    <a:pt x="22529" y="4941"/>
                    <a:pt x="34457" y="0"/>
                    <a:pt x="46894" y="0"/>
                  </a:cubicBezTo>
                  <a:close/>
                </a:path>
              </a:pathLst>
            </a:custGeom>
            <a:solidFill>
              <a:srgbClr val="3A855D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000168" cy="997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65496" y="4175230"/>
            <a:ext cx="7353637" cy="269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3"/>
              </a:lnSpc>
            </a:pPr>
            <a:r>
              <a:rPr lang="en-US" sz="3762" spc="-180">
                <a:solidFill>
                  <a:srgbClr val="E5E4E0"/>
                </a:solidFill>
                <a:latin typeface="Public Sans"/>
              </a:rPr>
              <a:t>From the above Beta vs D/E graph, we can conclude that there seems to exist some positive correlation between a higher D/E ratio and Beta for the firm.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08245" y="537669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97139" y="2123009"/>
            <a:ext cx="11093721" cy="194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</a:rPr>
              <a:t>Thank you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650031"/>
            <a:ext cx="15963719" cy="1396179"/>
            <a:chOff x="0" y="0"/>
            <a:chExt cx="4471064" cy="391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42875"/>
              <a:ext cx="4471064" cy="24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  <a:r>
                <a:rPr lang="en-US" sz="3599" spc="-295">
                  <a:solidFill>
                    <a:srgbClr val="F1F0EC"/>
                  </a:solidFill>
                  <a:latin typeface="Public Sans"/>
                </a:rPr>
                <a:t>Rishabh Nanda  2022A3PS0652H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445410"/>
            <a:ext cx="15963719" cy="1396179"/>
            <a:chOff x="0" y="0"/>
            <a:chExt cx="4471064" cy="3910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42875"/>
              <a:ext cx="4471064" cy="24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8"/>
                </a:lnSpc>
              </a:pPr>
              <a:r>
                <a:rPr lang="en-US" sz="3699" spc="-303">
                  <a:solidFill>
                    <a:srgbClr val="F1F0EC"/>
                  </a:solidFill>
                  <a:latin typeface="Public Sans"/>
                </a:rPr>
                <a:t>Vaishnu Kanna 2022B3A71608H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241640"/>
            <a:ext cx="15963719" cy="1396179"/>
            <a:chOff x="0" y="0"/>
            <a:chExt cx="4471064" cy="391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42875"/>
              <a:ext cx="4471064" cy="24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  <a:r>
                <a:rPr lang="en-US" sz="3599" spc="-295">
                  <a:solidFill>
                    <a:srgbClr val="F1F0EC"/>
                  </a:solidFill>
                  <a:latin typeface="Public Sans"/>
                </a:rPr>
                <a:t>Aarav Haran 2022B3A0880H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037869"/>
            <a:ext cx="15963719" cy="1396179"/>
            <a:chOff x="0" y="0"/>
            <a:chExt cx="4471064" cy="391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42875"/>
              <a:ext cx="4471064" cy="24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  <a:r>
                <a:rPr lang="en-US" sz="3599" spc="-295">
                  <a:solidFill>
                    <a:srgbClr val="F1F0EC"/>
                  </a:solidFill>
                  <a:latin typeface="Public Sans"/>
                </a:rPr>
                <a:t>Aditya Pentyala 2022B3A70522H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682409" y="962976"/>
            <a:ext cx="8923181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Group Members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5764440" y="3687787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5764440" y="548999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764440" y="7285374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5764440" y="9048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47630" y="-858580"/>
            <a:ext cx="314174" cy="12004159"/>
            <a:chOff x="0" y="0"/>
            <a:chExt cx="87993" cy="3362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993" cy="3362084"/>
            </a:xfrm>
            <a:custGeom>
              <a:avLst/>
              <a:gdLst/>
              <a:ahLst/>
              <a:cxnLst/>
              <a:rect r="r" b="b" t="t" l="l"/>
              <a:pathLst>
                <a:path h="3362084" w="87993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61804" y="0"/>
            <a:ext cx="8690766" cy="10287000"/>
          </a:xfrm>
          <a:custGeom>
            <a:avLst/>
            <a:gdLst/>
            <a:ahLst/>
            <a:cxnLst/>
            <a:rect r="r" b="b" t="t" l="l"/>
            <a:pathLst>
              <a:path h="10287000" w="8690766">
                <a:moveTo>
                  <a:pt x="0" y="0"/>
                </a:moveTo>
                <a:lnTo>
                  <a:pt x="8690766" y="0"/>
                </a:lnTo>
                <a:lnTo>
                  <a:pt x="86907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836" t="0" r="-108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0764" y="2352406"/>
            <a:ext cx="8113236" cy="97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8"/>
              </a:lnSpc>
            </a:pPr>
            <a:r>
              <a:rPr lang="en-US" sz="7498" spc="-614">
                <a:solidFill>
                  <a:srgbClr val="3A855D"/>
                </a:solidFill>
                <a:latin typeface="Public Sans"/>
              </a:rPr>
              <a:t>Market Capitalisation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76512"/>
            <a:ext cx="7900837" cy="411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021" spc="181">
                <a:solidFill>
                  <a:srgbClr val="3A855D"/>
                </a:solidFill>
                <a:latin typeface="Public Sans Medium"/>
              </a:rPr>
              <a:t>The market capitalization, commonly called market cap, is the total market value of a publicly traded company's outstanding shares and is commonly used to measure how much a company is worth.</a:t>
            </a:r>
          </a:p>
          <a:p>
            <a:pPr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021" spc="181">
                <a:solidFill>
                  <a:srgbClr val="3A855D"/>
                </a:solidFill>
                <a:latin typeface="Public Sans Medium"/>
              </a:rPr>
              <a:t>As of April 2024 Hindustan Petroleum has a market cap of 651.75 billion INR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47630" y="-858580"/>
            <a:ext cx="314174" cy="12004159"/>
            <a:chOff x="0" y="0"/>
            <a:chExt cx="87993" cy="3362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993" cy="3362084"/>
            </a:xfrm>
            <a:custGeom>
              <a:avLst/>
              <a:gdLst/>
              <a:ahLst/>
              <a:cxnLst/>
              <a:rect r="r" b="b" t="t" l="l"/>
              <a:pathLst>
                <a:path h="3362084" w="87993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61804" y="0"/>
            <a:ext cx="7526196" cy="10287000"/>
          </a:xfrm>
          <a:custGeom>
            <a:avLst/>
            <a:gdLst/>
            <a:ahLst/>
            <a:cxnLst/>
            <a:rect r="r" b="b" t="t" l="l"/>
            <a:pathLst>
              <a:path h="10287000" w="7526196">
                <a:moveTo>
                  <a:pt x="0" y="0"/>
                </a:moveTo>
                <a:lnTo>
                  <a:pt x="7526196" y="0"/>
                </a:lnTo>
                <a:lnTo>
                  <a:pt x="75261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03" r="0" b="-48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4129" y="1219200"/>
            <a:ext cx="8261242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Industry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41948"/>
            <a:ext cx="8072965" cy="649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6271" indent="-278135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576" spc="154">
                <a:solidFill>
                  <a:srgbClr val="060606"/>
                </a:solidFill>
                <a:latin typeface="Public Sans Medium"/>
              </a:rPr>
              <a:t>Hindustan Petr</a:t>
            </a:r>
            <a:r>
              <a:rPr lang="en-US" sz="2576" spc="154" u="none">
                <a:solidFill>
                  <a:srgbClr val="060606"/>
                </a:solidFill>
                <a:latin typeface="Public Sans Medium"/>
              </a:rPr>
              <a:t>oleum Corporation Ltd. is a Government of India Enterprise with a Maharatna Status(PSU) and a Forbes Global 500 company</a:t>
            </a:r>
          </a:p>
          <a:p>
            <a:pPr marL="556271" indent="-278135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576" spc="154" u="none">
                <a:solidFill>
                  <a:srgbClr val="060606"/>
                </a:solidFill>
                <a:latin typeface="Public Sans Medium"/>
              </a:rPr>
              <a:t>It is a subsidiary of the Oil and Natural Gas Solution (ONGC)</a:t>
            </a:r>
          </a:p>
          <a:p>
            <a:pPr marL="556271" indent="-278135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576" spc="154" u="none">
                <a:solidFill>
                  <a:srgbClr val="060606"/>
                </a:solidFill>
                <a:latin typeface="Public Sans Medium"/>
              </a:rPr>
              <a:t>HPCL deals in the Oil and Gas Industry with its operations spread across sectors like Crude Oil Refining, Petrol Pumps, Aviation Fuel, Natural Gas, Petrochemicals, Renewables etc. </a:t>
            </a:r>
          </a:p>
          <a:p>
            <a:pPr marL="556271" indent="-278135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576" spc="154" u="none">
                <a:solidFill>
                  <a:srgbClr val="060606"/>
                </a:solidFill>
                <a:latin typeface="Public Sans Medium"/>
              </a:rPr>
              <a:t>It operates two major refineries in Mumbai and Visakhapatnam with installed refining capacity of 7.5 MMTPA and 8.3 MMPTA </a:t>
            </a:r>
          </a:p>
          <a:p>
            <a:pPr marL="0" indent="0" lvl="0">
              <a:lnSpc>
                <a:spcPts val="28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47534" y="-858580"/>
            <a:ext cx="314174" cy="12004159"/>
            <a:chOff x="0" y="0"/>
            <a:chExt cx="87993" cy="3362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993" cy="3362084"/>
            </a:xfrm>
            <a:custGeom>
              <a:avLst/>
              <a:gdLst/>
              <a:ahLst/>
              <a:cxnLst/>
              <a:rect r="r" b="b" t="t" l="l"/>
              <a:pathLst>
                <a:path h="3362084" w="87993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7247534" cy="10287000"/>
          </a:xfrm>
          <a:custGeom>
            <a:avLst/>
            <a:gdLst/>
            <a:ahLst/>
            <a:cxnLst/>
            <a:rect r="r" b="b" t="t" l="l"/>
            <a:pathLst>
              <a:path h="10287000" w="7247534">
                <a:moveTo>
                  <a:pt x="0" y="0"/>
                </a:moveTo>
                <a:lnTo>
                  <a:pt x="7247534" y="0"/>
                </a:lnTo>
                <a:lnTo>
                  <a:pt x="72475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699" t="0" r="-5134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85977" y="2024908"/>
            <a:ext cx="8527752" cy="9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500" spc="-615">
                <a:solidFill>
                  <a:srgbClr val="3A855D"/>
                </a:solidFill>
                <a:latin typeface="Public Sans"/>
              </a:rPr>
              <a:t>Services and Products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1548" y="3929219"/>
            <a:ext cx="8527752" cy="471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01"/>
              </a:lnSpc>
              <a:spcBef>
                <a:spcPct val="0"/>
              </a:spcBef>
            </a:pPr>
            <a:r>
              <a:rPr lang="en-US" sz="3482" spc="208">
                <a:solidFill>
                  <a:srgbClr val="3A855D"/>
                </a:solidFill>
                <a:latin typeface="Public Sans Medium"/>
              </a:rPr>
              <a:t>P</a:t>
            </a:r>
            <a:r>
              <a:rPr lang="en-US" sz="3482" spc="208" u="none">
                <a:solidFill>
                  <a:srgbClr val="3A855D"/>
                </a:solidFill>
                <a:latin typeface="Public Sans Medium"/>
              </a:rPr>
              <a:t>roducts of HPCL include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393939"/>
                </a:solidFill>
                <a:latin typeface="Public Sans Medium"/>
              </a:rPr>
              <a:t>Fuels ( Automobile and Aviation)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393939"/>
                </a:solidFill>
                <a:latin typeface="Public Sans Medium"/>
              </a:rPr>
              <a:t>Petrochemicals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393939"/>
                </a:solidFill>
                <a:latin typeface="Public Sans Medium"/>
              </a:rPr>
              <a:t>Lubricants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393939"/>
                </a:solidFill>
                <a:latin typeface="Public Sans Medium"/>
              </a:rPr>
              <a:t>LPG and CNG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393939"/>
                </a:solidFill>
                <a:latin typeface="Public Sans Medium"/>
              </a:rPr>
              <a:t>Renewable Energy 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393939"/>
                </a:solidFill>
                <a:latin typeface="Public Sans Medium"/>
              </a:rPr>
              <a:t>Cooking Gas 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393939"/>
                </a:solidFill>
                <a:latin typeface="Public Sans Medium"/>
              </a:rPr>
              <a:t>Pipeline Projects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393939"/>
                </a:solidFill>
                <a:latin typeface="Public Sans Medium"/>
              </a:rPr>
              <a:t>Research and Development</a:t>
            </a:r>
            <a:r>
              <a:rPr lang="en-US" sz="2682" spc="160" u="none">
                <a:solidFill>
                  <a:srgbClr val="3A855D"/>
                </a:solidFill>
                <a:latin typeface="Public Sans Medium"/>
              </a:rPr>
              <a:t> </a:t>
            </a:r>
          </a:p>
          <a:p>
            <a:pPr marL="0" indent="0" lvl="0">
              <a:lnSpc>
                <a:spcPts val="36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6336" y="2227251"/>
            <a:ext cx="9494708" cy="7316272"/>
            <a:chOff x="0" y="0"/>
            <a:chExt cx="2500664" cy="19269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664" cy="1926919"/>
            </a:xfrm>
            <a:custGeom>
              <a:avLst/>
              <a:gdLst/>
              <a:ahLst/>
              <a:cxnLst/>
              <a:rect r="r" b="b" t="t" l="l"/>
              <a:pathLst>
                <a:path h="1926919" w="2500664">
                  <a:moveTo>
                    <a:pt x="37508" y="0"/>
                  </a:moveTo>
                  <a:lnTo>
                    <a:pt x="2463156" y="0"/>
                  </a:lnTo>
                  <a:cubicBezTo>
                    <a:pt x="2483871" y="0"/>
                    <a:pt x="2500664" y="16793"/>
                    <a:pt x="2500664" y="37508"/>
                  </a:cubicBezTo>
                  <a:lnTo>
                    <a:pt x="2500664" y="1889411"/>
                  </a:lnTo>
                  <a:cubicBezTo>
                    <a:pt x="2500664" y="1899359"/>
                    <a:pt x="2496712" y="1908899"/>
                    <a:pt x="2489678" y="1915934"/>
                  </a:cubicBezTo>
                  <a:cubicBezTo>
                    <a:pt x="2482644" y="1922968"/>
                    <a:pt x="2473104" y="1926919"/>
                    <a:pt x="2463156" y="1926919"/>
                  </a:cubicBezTo>
                  <a:lnTo>
                    <a:pt x="37508" y="1926919"/>
                  </a:lnTo>
                  <a:cubicBezTo>
                    <a:pt x="27560" y="1926919"/>
                    <a:pt x="18020" y="1922968"/>
                    <a:pt x="10986" y="1915934"/>
                  </a:cubicBezTo>
                  <a:cubicBezTo>
                    <a:pt x="3952" y="1908899"/>
                    <a:pt x="0" y="1899359"/>
                    <a:pt x="0" y="1889411"/>
                  </a:cubicBezTo>
                  <a:lnTo>
                    <a:pt x="0" y="37508"/>
                  </a:lnTo>
                  <a:cubicBezTo>
                    <a:pt x="0" y="27560"/>
                    <a:pt x="3952" y="18020"/>
                    <a:pt x="10986" y="10986"/>
                  </a:cubicBezTo>
                  <a:cubicBezTo>
                    <a:pt x="18020" y="3952"/>
                    <a:pt x="27560" y="0"/>
                    <a:pt x="37508" y="0"/>
                  </a:cubicBezTo>
                  <a:close/>
                </a:path>
              </a:pathLst>
            </a:custGeom>
            <a:solidFill>
              <a:srgbClr val="3A855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500664" cy="1841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01044" y="2750320"/>
            <a:ext cx="7740812" cy="6006979"/>
          </a:xfrm>
          <a:custGeom>
            <a:avLst/>
            <a:gdLst/>
            <a:ahLst/>
            <a:cxnLst/>
            <a:rect r="r" b="b" t="t" l="l"/>
            <a:pathLst>
              <a:path h="6006979" w="7740812">
                <a:moveTo>
                  <a:pt x="0" y="0"/>
                </a:moveTo>
                <a:lnTo>
                  <a:pt x="7740812" y="0"/>
                </a:lnTo>
                <a:lnTo>
                  <a:pt x="7740812" y="6006979"/>
                </a:lnTo>
                <a:lnTo>
                  <a:pt x="0" y="6006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6764" y="863091"/>
            <a:ext cx="9993853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Shareholding Pattern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6336" y="2655070"/>
            <a:ext cx="9297126" cy="548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8"/>
              </a:lnSpc>
            </a:pPr>
            <a:r>
              <a:rPr lang="en-US" sz="3892" spc="-319">
                <a:solidFill>
                  <a:srgbClr val="E5E4E0"/>
                </a:solidFill>
                <a:latin typeface="Public Sans"/>
              </a:rPr>
              <a:t>    </a:t>
            </a:r>
            <a:r>
              <a:rPr lang="en-US" sz="3892" spc="-319">
                <a:solidFill>
                  <a:srgbClr val="E5E4E0"/>
                </a:solidFill>
                <a:latin typeface="Public Sans"/>
              </a:rPr>
              <a:t>Changes in shareholdings for the last quarter             Dec 2023 :</a:t>
            </a:r>
          </a:p>
          <a:p>
            <a:pPr algn="just" marL="840313" indent="-420157" lvl="1">
              <a:lnSpc>
                <a:spcPts val="5448"/>
              </a:lnSpc>
              <a:buFont typeface="Arial"/>
              <a:buChar char="•"/>
            </a:pPr>
            <a:r>
              <a:rPr lang="en-US" sz="3892" spc="-319">
                <a:solidFill>
                  <a:srgbClr val="E5E4E0"/>
                </a:solidFill>
                <a:latin typeface="Public Sans"/>
              </a:rPr>
              <a:t>Promoters holding remains unchanged at 54.90% </a:t>
            </a:r>
          </a:p>
          <a:p>
            <a:pPr algn="just" marL="840313" indent="-420157" lvl="1">
              <a:lnSpc>
                <a:spcPts val="5448"/>
              </a:lnSpc>
              <a:buFont typeface="Arial"/>
              <a:buChar char="•"/>
            </a:pPr>
            <a:r>
              <a:rPr lang="en-US" sz="3892" spc="-319">
                <a:solidFill>
                  <a:srgbClr val="E5E4E0"/>
                </a:solidFill>
                <a:latin typeface="Public Sans"/>
              </a:rPr>
              <a:t>FII/FPI have increased holdings from 13.26% to 14.26% </a:t>
            </a:r>
          </a:p>
          <a:p>
            <a:pPr algn="just" marL="840313" indent="-420157" lvl="1">
              <a:lnSpc>
                <a:spcPts val="5448"/>
              </a:lnSpc>
              <a:buFont typeface="Arial"/>
              <a:buChar char="•"/>
            </a:pPr>
            <a:r>
              <a:rPr lang="en-US" sz="3892" spc="-319">
                <a:solidFill>
                  <a:srgbClr val="E5E4E0"/>
                </a:solidFill>
                <a:latin typeface="Public Sans"/>
              </a:rPr>
              <a:t>Mutual Funds have decreased holdings from 14.29% to 14.10%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00116" y="2316479"/>
          <a:ext cx="8115300" cy="7391400"/>
        </p:xfrm>
        <a:graphic>
          <a:graphicData uri="http://schemas.openxmlformats.org/drawingml/2006/table">
            <a:tbl>
              <a:tblPr/>
              <a:tblGrid>
                <a:gridCol w="3966088"/>
                <a:gridCol w="4149212"/>
              </a:tblGrid>
              <a:tr h="1378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Mr. Pushp Kumar Joshi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Chairman &amp; Managing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Mr. Rajneesh Naran</a:t>
                      </a: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Director - Finance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S. Bharathan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Director - Refineries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Amit Garg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Director - Marketing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K S Shetty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Director - Human Resources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Ms. Sujata Sharma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Government Director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969442" y="2257140"/>
          <a:ext cx="8950780" cy="7450739"/>
        </p:xfrm>
        <a:graphic>
          <a:graphicData uri="http://schemas.openxmlformats.org/drawingml/2006/table">
            <a:tbl>
              <a:tblPr/>
              <a:tblGrid>
                <a:gridCol w="4768318"/>
                <a:gridCol w="4182462"/>
              </a:tblGrid>
              <a:tr h="1378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Pankaj Kumar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Government Director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Mrs. Vimla Pradhan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Bechan Lal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0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Vivekananda Biswal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Ramdarshan Singh Pal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Dr. Nagaraja Bhalki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K S Narendiran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4854862" y="913723"/>
            <a:ext cx="8229159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Board of Directors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0518" y="919336"/>
            <a:ext cx="10886964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Competitive Companies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650031"/>
            <a:ext cx="15963719" cy="1396179"/>
            <a:chOff x="0" y="0"/>
            <a:chExt cx="4471064" cy="3910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52400"/>
              <a:ext cx="4471064" cy="23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3999" spc="-327">
                  <a:solidFill>
                    <a:srgbClr val="F1F0EC"/>
                  </a:solidFill>
                  <a:latin typeface="Public Sans"/>
                </a:rPr>
                <a:t>Indian Oil Corporation ltd.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4445410"/>
            <a:ext cx="15963719" cy="1396179"/>
            <a:chOff x="0" y="0"/>
            <a:chExt cx="4471064" cy="3910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2400"/>
              <a:ext cx="4471064" cy="23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3999" spc="-327">
                  <a:solidFill>
                    <a:srgbClr val="F1F0EC"/>
                  </a:solidFill>
                  <a:latin typeface="Public Sans"/>
                </a:rPr>
                <a:t>Bharat Petroleum Corporation ltd.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241640"/>
            <a:ext cx="15963719" cy="1396179"/>
            <a:chOff x="0" y="0"/>
            <a:chExt cx="4471064" cy="3910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61925"/>
              <a:ext cx="4471064" cy="229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6"/>
                </a:lnSpc>
              </a:pPr>
              <a:r>
                <a:rPr lang="en-US" sz="4099" spc="-336">
                  <a:solidFill>
                    <a:srgbClr val="F1F0EC"/>
                  </a:solidFill>
                  <a:latin typeface="Public Sans"/>
                </a:rPr>
                <a:t>Chennai Petroleum Corporation ltd.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8037869"/>
            <a:ext cx="15963719" cy="1396179"/>
            <a:chOff x="0" y="0"/>
            <a:chExt cx="4471064" cy="3910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52400"/>
              <a:ext cx="4471064" cy="23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3999" spc="-327">
                  <a:solidFill>
                    <a:srgbClr val="F1F0EC"/>
                  </a:solidFill>
                  <a:latin typeface="Public Sans"/>
                </a:rPr>
                <a:t>Mangalore Petroleum Corporation ltd.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30556" y="2428736"/>
          <a:ext cx="14952133" cy="6829564"/>
        </p:xfrm>
        <a:graphic>
          <a:graphicData uri="http://schemas.openxmlformats.org/drawingml/2006/table">
            <a:tbl>
              <a:tblPr/>
              <a:tblGrid>
                <a:gridCol w="4065271"/>
                <a:gridCol w="4590284"/>
                <a:gridCol w="6296577"/>
              </a:tblGrid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Beta - coefficient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Intercept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BPCL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1.2529 (0.167)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-0.0022 (0.009)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IOCL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1.0324 (0.163)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0.0021 (0.009)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1.3004 (0.389)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0.0118 (0.022)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MRPL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1.3580 (0.342)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0.0082 (0.019)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HPCL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0.9683 (0.196)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-0.0005 (0.011)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102249" y="556060"/>
            <a:ext cx="11516187" cy="187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963" spc="-324">
                <a:solidFill>
                  <a:srgbClr val="3A855D"/>
                </a:solidFill>
                <a:latin typeface="Public Sans"/>
              </a:rPr>
              <a:t>Calculating cost of equity capital - Top - Down Approach (notebooks for each company available at </a:t>
            </a:r>
            <a:r>
              <a:rPr lang="en-US" sz="3963" spc="-324" u="sng">
                <a:solidFill>
                  <a:srgbClr val="3A855D"/>
                </a:solidFill>
                <a:latin typeface="Public Sans"/>
                <a:hlinkClick r:id="rId3" tooltip="https://github.com/Aarav-H/FM-Assignment/tree/main/regression-notebooks"/>
              </a:rPr>
              <a:t>this github directory/repo </a:t>
            </a:r>
            <a:r>
              <a:rPr lang="en-US" sz="3963" spc="-324">
                <a:solidFill>
                  <a:srgbClr val="3A855D"/>
                </a:solidFill>
                <a:latin typeface="Public Sans"/>
              </a:rPr>
              <a:t>) </a:t>
            </a:r>
          </a:p>
          <a:p>
            <a:pPr algn="ctr">
              <a:lnSpc>
                <a:spcPts val="31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DAGB9joIiXc</dc:identifier>
  <dcterms:modified xsi:type="dcterms:W3CDTF">2011-08-01T06:04:30Z</dcterms:modified>
  <cp:revision>1</cp:revision>
  <dc:title>FM Assignment</dc:title>
</cp:coreProperties>
</file>